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C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76" autoAdjust="0"/>
    <p:restoredTop sz="94660"/>
  </p:normalViewPr>
  <p:slideViewPr>
    <p:cSldViewPr snapToGrid="0">
      <p:cViewPr varScale="1">
        <p:scale>
          <a:sx n="29" d="100"/>
          <a:sy n="29" d="100"/>
        </p:scale>
        <p:origin x="203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C525-5C31-492A-93DE-B22ECC2CE013}" type="datetimeFigureOut">
              <a:rPr lang="fr-FR" smtClean="0"/>
              <a:t>06/05/2025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375C-11B9-4854-8AD8-4F4F88CF4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8174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C525-5C31-492A-93DE-B22ECC2CE013}" type="datetimeFigureOut">
              <a:rPr lang="fr-FR" smtClean="0"/>
              <a:t>06/05/2025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375C-11B9-4854-8AD8-4F4F88CF4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776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C525-5C31-492A-93DE-B22ECC2CE013}" type="datetimeFigureOut">
              <a:rPr lang="fr-FR" smtClean="0"/>
              <a:t>06/05/2025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375C-11B9-4854-8AD8-4F4F88CF4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9876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C525-5C31-492A-93DE-B22ECC2CE013}" type="datetimeFigureOut">
              <a:rPr lang="fr-FR" smtClean="0"/>
              <a:t>06/05/2025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375C-11B9-4854-8AD8-4F4F88CF4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9409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C525-5C31-492A-93DE-B22ECC2CE013}" type="datetimeFigureOut">
              <a:rPr lang="fr-FR" smtClean="0"/>
              <a:t>06/05/2025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375C-11B9-4854-8AD8-4F4F88CF4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4404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C525-5C31-492A-93DE-B22ECC2CE013}" type="datetimeFigureOut">
              <a:rPr lang="fr-FR" smtClean="0"/>
              <a:t>06/05/2025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375C-11B9-4854-8AD8-4F4F88CF4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4993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C525-5C31-492A-93DE-B22ECC2CE013}" type="datetimeFigureOut">
              <a:rPr lang="fr-FR" smtClean="0"/>
              <a:t>06/05/2025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375C-11B9-4854-8AD8-4F4F88CF4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8383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C525-5C31-492A-93DE-B22ECC2CE013}" type="datetimeFigureOut">
              <a:rPr lang="fr-FR" smtClean="0"/>
              <a:t>06/05/2025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375C-11B9-4854-8AD8-4F4F88CF4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4630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C525-5C31-492A-93DE-B22ECC2CE013}" type="datetimeFigureOut">
              <a:rPr lang="fr-FR" smtClean="0"/>
              <a:t>06/05/2025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375C-11B9-4854-8AD8-4F4F88CF4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464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C525-5C31-492A-93DE-B22ECC2CE013}" type="datetimeFigureOut">
              <a:rPr lang="fr-FR" smtClean="0"/>
              <a:t>06/05/2025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375C-11B9-4854-8AD8-4F4F88CF4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7475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C525-5C31-492A-93DE-B22ECC2CE013}" type="datetimeFigureOut">
              <a:rPr lang="fr-FR" smtClean="0"/>
              <a:t>06/05/2025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375C-11B9-4854-8AD8-4F4F88CF4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8712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DC525-5C31-492A-93DE-B22ECC2CE013}" type="datetimeFigureOut">
              <a:rPr lang="fr-FR" smtClean="0"/>
              <a:t>06/05/2025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5375C-11B9-4854-8AD8-4F4F88CF4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4609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5A3304C-5867-429C-89E1-784EA0EFD2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1995" y="2699780"/>
            <a:ext cx="4948394" cy="7044214"/>
          </a:xfrm>
          <a:prstGeom prst="rect">
            <a:avLst/>
          </a:prstGeom>
          <a:solidFill>
            <a:srgbClr val="D8EF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4D4D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D819AB9-9F48-4470-AE28-5F82FD171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755" y="1752209"/>
            <a:ext cx="6217200" cy="529200"/>
          </a:xfrm>
          <a:prstGeom prst="rect">
            <a:avLst/>
          </a:prstGeom>
          <a:solidFill>
            <a:srgbClr val="008CB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4D4D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fr-FR" sz="1000" dirty="0">
                <a:solidFill>
                  <a:schemeClr val="bg1"/>
                </a:solidFill>
                <a:latin typeface="Marianne" panose="02000000000000000000"/>
                <a:ea typeface="Roboto" panose="02000000000000000000" pitchFamily="2" charset="0"/>
                <a:cs typeface="Roboto" panose="02000000000000000000" pitchFamily="2" charset="0"/>
              </a:rPr>
              <a:t>Chaque FIT en Éducation aux Médias et à l’Information (EMI) est adaptée à une demande spécifique d’équipe et se </a:t>
            </a:r>
            <a:r>
              <a:rPr lang="fr-FR" sz="1000" dirty="0" err="1">
                <a:solidFill>
                  <a:schemeClr val="bg1"/>
                </a:solidFill>
                <a:latin typeface="Marianne" panose="02000000000000000000"/>
                <a:ea typeface="Roboto" panose="02000000000000000000" pitchFamily="2" charset="0"/>
                <a:cs typeface="Roboto" panose="02000000000000000000" pitchFamily="2" charset="0"/>
              </a:rPr>
              <a:t>co-construit</a:t>
            </a:r>
            <a:r>
              <a:rPr lang="fr-FR" sz="1000" dirty="0">
                <a:solidFill>
                  <a:schemeClr val="bg1"/>
                </a:solidFill>
                <a:latin typeface="Marianne" panose="02000000000000000000"/>
                <a:ea typeface="Roboto" panose="02000000000000000000" pitchFamily="2" charset="0"/>
                <a:cs typeface="Roboto" panose="02000000000000000000" pitchFamily="2" charset="0"/>
              </a:rPr>
              <a:t> avec les différents partenaires.</a:t>
            </a:r>
            <a:endParaRPr lang="fr-FR" sz="1000" dirty="0">
              <a:solidFill>
                <a:schemeClr val="bg1"/>
              </a:solidFill>
              <a:latin typeface="Marianne" panose="02000000000000000000"/>
            </a:endParaRP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A256A323-420B-4074-B96B-A47A4E76F0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075" y="1086216"/>
            <a:ext cx="4235450" cy="658800"/>
          </a:xfrm>
          <a:prstGeom prst="rect">
            <a:avLst/>
          </a:prstGeom>
          <a:solidFill>
            <a:srgbClr val="0545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4D4D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R="5080" algn="ctr">
              <a:spcBef>
                <a:spcPts val="100"/>
              </a:spcBef>
            </a:pPr>
            <a:r>
              <a:rPr lang="fr-FR" b="1" kern="0" dirty="0">
                <a:solidFill>
                  <a:schemeClr val="bg1"/>
                </a:solidFill>
                <a:latin typeface="Marianne ExtraBold" panose="02000000000000000000" pitchFamily="50" charset="0"/>
                <a:ea typeface="Roboto" panose="02000000000000000000" pitchFamily="2" charset="0"/>
                <a:cs typeface="Roboto" panose="02000000000000000000" pitchFamily="2" charset="0"/>
              </a:rPr>
              <a:t>ÉDUCATION AUX MÉDIAS </a:t>
            </a:r>
          </a:p>
          <a:p>
            <a:pPr marR="5080" algn="ctr">
              <a:spcBef>
                <a:spcPts val="100"/>
              </a:spcBef>
            </a:pPr>
            <a:r>
              <a:rPr lang="fr-FR" b="1" kern="0" dirty="0">
                <a:solidFill>
                  <a:schemeClr val="bg1"/>
                </a:solidFill>
                <a:latin typeface="Marianne ExtraBold" panose="02000000000000000000" pitchFamily="50" charset="0"/>
                <a:ea typeface="Roboto" panose="02000000000000000000" pitchFamily="2" charset="0"/>
                <a:cs typeface="Roboto" panose="02000000000000000000" pitchFamily="2" charset="0"/>
              </a:rPr>
              <a:t>ET À L’INFORMATION</a:t>
            </a:r>
            <a:endParaRPr lang="fr-FR" b="1" kern="0" spc="-5" dirty="0">
              <a:solidFill>
                <a:schemeClr val="bg1"/>
              </a:solidFill>
              <a:latin typeface="Marianne ExtraBold" panose="02000000000000000000" pitchFamily="50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1538F1A-43ED-4025-A25B-C273BF34A4DC}"/>
              </a:ext>
            </a:extLst>
          </p:cNvPr>
          <p:cNvSpPr txBox="1"/>
          <p:nvPr/>
        </p:nvSpPr>
        <p:spPr>
          <a:xfrm>
            <a:off x="5281027" y="196048"/>
            <a:ext cx="1281138" cy="36933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70C0"/>
                </a:solidFill>
                <a:latin typeface="Marianne" panose="02000000000000000000" pitchFamily="50" charset="0"/>
              </a:rPr>
              <a:t>FIT 25–26 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5F3F1AFB-5BB8-4B29-8D8C-9856F0672D7F}"/>
              </a:ext>
            </a:extLst>
          </p:cNvPr>
          <p:cNvGrpSpPr/>
          <p:nvPr/>
        </p:nvGrpSpPr>
        <p:grpSpPr>
          <a:xfrm>
            <a:off x="355600" y="2503343"/>
            <a:ext cx="1452125" cy="6826236"/>
            <a:chOff x="373139" y="2373320"/>
            <a:chExt cx="1421919" cy="6826236"/>
          </a:xfrm>
        </p:grpSpPr>
        <p:grpSp>
          <p:nvGrpSpPr>
            <p:cNvPr id="9" name="Groupe 8">
              <a:extLst>
                <a:ext uri="{FF2B5EF4-FFF2-40B4-BE49-F238E27FC236}">
                  <a16:creationId xmlns:a16="http://schemas.microsoft.com/office/drawing/2014/main" id="{AA9AA775-42EA-49D1-8481-91A1C109130D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27160" y="2373320"/>
              <a:ext cx="1095472" cy="771790"/>
              <a:chOff x="390504" y="3231730"/>
              <a:chExt cx="1440160" cy="971096"/>
            </a:xfrm>
          </p:grpSpPr>
          <p:pic>
            <p:nvPicPr>
              <p:cNvPr id="10" name="Image 9">
                <a:extLst>
                  <a:ext uri="{FF2B5EF4-FFF2-40B4-BE49-F238E27FC236}">
                    <a16:creationId xmlns:a16="http://schemas.microsoft.com/office/drawing/2014/main" id="{A98A145A-56DF-4058-ABC7-3BECCD5EC439}"/>
                  </a:ext>
                </a:extLst>
              </p:cNvPr>
              <p:cNvPicPr>
                <a:picLocks/>
              </p:cNvPicPr>
              <p:nvPr/>
            </p:nvPicPr>
            <p:blipFill>
              <a:blip r:embed="rId2" cstate="print">
                <a:duotone>
                  <a:prstClr val="black"/>
                  <a:srgbClr val="008CBA">
                    <a:tint val="45000"/>
                    <a:satMod val="400000"/>
                  </a:srgb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2688" y="3231730"/>
                <a:ext cx="555794" cy="554400"/>
              </a:xfrm>
              <a:prstGeom prst="rect">
                <a:avLst/>
              </a:prstGeom>
            </p:spPr>
          </p:pic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BB638DB5-D398-46C6-A783-3DBE80683B23}"/>
                  </a:ext>
                </a:extLst>
              </p:cNvPr>
              <p:cNvSpPr txBox="1"/>
              <p:nvPr/>
            </p:nvSpPr>
            <p:spPr>
              <a:xfrm>
                <a:off x="390504" y="3815569"/>
                <a:ext cx="1440160" cy="3872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700" b="1" dirty="0">
                    <a:latin typeface="Marianne" panose="02000000000000000000" pitchFamily="50" charset="0"/>
                  </a:rPr>
                  <a:t>MODALITES DE LA FORMATION</a:t>
                </a:r>
              </a:p>
            </p:txBody>
          </p:sp>
        </p:grp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F9E6C897-2DFC-4528-9B2D-2FEA7D36001C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498733" y="3140679"/>
              <a:ext cx="129632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dirty="0">
                  <a:latin typeface="Marianne" panose="02000000000000000000"/>
                  <a:cs typeface="Roboto"/>
                </a:rPr>
                <a:t>Présentiel ou/et distanciel.</a:t>
              </a:r>
              <a:r>
                <a:rPr lang="fr-FR" sz="800" dirty="0">
                  <a:latin typeface="Marianne" panose="02000000000000000000"/>
                  <a:sym typeface="Symbol" panose="05050102010706020507" pitchFamily="18" charset="2"/>
                </a:rPr>
                <a:t> </a:t>
              </a:r>
              <a:endParaRPr lang="fr-FR" sz="800" dirty="0">
                <a:latin typeface="Marianne" panose="02000000000000000000"/>
              </a:endParaRPr>
            </a:p>
          </p:txBody>
        </p:sp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AE47AFBB-C2E4-4AB3-AD81-2995691B333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04767" y="3727832"/>
              <a:ext cx="972000" cy="658045"/>
              <a:chOff x="220834" y="3640266"/>
              <a:chExt cx="1440160" cy="995033"/>
            </a:xfrm>
          </p:grpSpPr>
          <p:pic>
            <p:nvPicPr>
              <p:cNvPr id="17" name="Image 16">
                <a:extLst>
                  <a:ext uri="{FF2B5EF4-FFF2-40B4-BE49-F238E27FC236}">
                    <a16:creationId xmlns:a16="http://schemas.microsoft.com/office/drawing/2014/main" id="{C740BF5F-AC3B-439F-AA35-529E44CECDFE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 cstate="print">
                <a:duotone>
                  <a:prstClr val="black"/>
                  <a:srgbClr val="008CBA">
                    <a:tint val="45000"/>
                    <a:satMod val="400000"/>
                  </a:srgb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03208" y="3640266"/>
                <a:ext cx="555794" cy="566134"/>
              </a:xfrm>
              <a:prstGeom prst="rect">
                <a:avLst/>
              </a:prstGeom>
            </p:spPr>
          </p:pic>
          <p:sp>
            <p:nvSpPr>
              <p:cNvPr id="18" name="ZoneTexte 17">
                <a:extLst>
                  <a:ext uri="{FF2B5EF4-FFF2-40B4-BE49-F238E27FC236}">
                    <a16:creationId xmlns:a16="http://schemas.microsoft.com/office/drawing/2014/main" id="{0BBAF6E4-432F-4919-AB7E-B96C0D26405E}"/>
                  </a:ext>
                </a:extLst>
              </p:cNvPr>
              <p:cNvSpPr txBox="1"/>
              <p:nvPr/>
            </p:nvSpPr>
            <p:spPr>
              <a:xfrm>
                <a:off x="220834" y="4332795"/>
                <a:ext cx="1440160" cy="3025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700" b="1" dirty="0">
                    <a:latin typeface="Marianne" panose="02000000000000000000" pitchFamily="50" charset="0"/>
                  </a:rPr>
                  <a:t>PUBLIC CIBLE</a:t>
                </a:r>
              </a:p>
            </p:txBody>
          </p:sp>
        </p:grp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26E2F097-8502-4A24-A8F5-84714EB8079F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548277" y="4385876"/>
              <a:ext cx="117970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350" marR="5080">
                <a:lnSpc>
                  <a:spcPct val="100000"/>
                </a:lnSpc>
              </a:pPr>
              <a:r>
                <a:rPr lang="fr-FR" sz="800" kern="0" spc="-5" dirty="0">
                  <a:latin typeface="Marianne" panose="02000000000000000000"/>
                  <a:ea typeface="Roboto" panose="02000000000000000000" pitchFamily="2" charset="0"/>
                  <a:cs typeface="Roboto" panose="02000000000000000000" pitchFamily="2" charset="0"/>
                </a:rPr>
                <a:t>Second Degré.</a:t>
              </a:r>
            </a:p>
            <a:p>
              <a:pPr marL="1350" marR="5080"/>
              <a:r>
                <a:rPr lang="fr-FR" sz="800" kern="0" spc="-5" dirty="0">
                  <a:latin typeface="Marianne" panose="02000000000000000000"/>
                  <a:ea typeface="Roboto" panose="02000000000000000000" pitchFamily="2" charset="0"/>
                  <a:cs typeface="Roboto" panose="02000000000000000000" pitchFamily="2" charset="0"/>
                </a:rPr>
                <a:t>Autres personnels d’établissement scolaire : Direction, CPE,…</a:t>
              </a:r>
            </a:p>
            <a:p>
              <a:pPr marL="1350" marR="5080"/>
              <a:r>
                <a:rPr lang="fr-FR" sz="800" kern="0" spc="-5" dirty="0">
                  <a:latin typeface="Marianne" panose="02000000000000000000"/>
                  <a:ea typeface="Roboto" panose="02000000000000000000" pitchFamily="2" charset="0"/>
                  <a:cs typeface="Roboto" panose="02000000000000000000" pitchFamily="2" charset="0"/>
                </a:rPr>
                <a:t>Formateurs cycle 3.</a:t>
              </a:r>
              <a:endParaRPr lang="fr-FR" sz="800" dirty="0">
                <a:latin typeface="Marianne" panose="02000000000000000000"/>
              </a:endParaRPr>
            </a:p>
          </p:txBody>
        </p:sp>
        <p:grpSp>
          <p:nvGrpSpPr>
            <p:cNvPr id="20" name="Groupe 19">
              <a:extLst>
                <a:ext uri="{FF2B5EF4-FFF2-40B4-BE49-F238E27FC236}">
                  <a16:creationId xmlns:a16="http://schemas.microsoft.com/office/drawing/2014/main" id="{AD5FFD8D-DC7D-4F1C-9C68-64A5A73C435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40591" y="5617942"/>
              <a:ext cx="1082160" cy="849564"/>
              <a:chOff x="202228" y="6642822"/>
              <a:chExt cx="1815831" cy="1310494"/>
            </a:xfrm>
          </p:grpSpPr>
          <p:pic>
            <p:nvPicPr>
              <p:cNvPr id="21" name="Image 20">
                <a:extLst>
                  <a:ext uri="{FF2B5EF4-FFF2-40B4-BE49-F238E27FC236}">
                    <a16:creationId xmlns:a16="http://schemas.microsoft.com/office/drawing/2014/main" id="{6D46DED1-5964-41F9-BF5B-6245F71BAE22}"/>
                  </a:ext>
                </a:extLst>
              </p:cNvPr>
              <p:cNvPicPr>
                <a:picLocks/>
              </p:cNvPicPr>
              <p:nvPr/>
            </p:nvPicPr>
            <p:blipFill>
              <a:blip r:embed="rId4" cstate="print">
                <a:duotone>
                  <a:prstClr val="black"/>
                  <a:srgbClr val="008CBA">
                    <a:tint val="45000"/>
                    <a:satMod val="400000"/>
                  </a:srgb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90738" y="6642822"/>
                <a:ext cx="616077" cy="585663"/>
              </a:xfrm>
              <a:prstGeom prst="rect">
                <a:avLst/>
              </a:prstGeom>
            </p:spPr>
          </p:pic>
          <p:sp>
            <p:nvSpPr>
              <p:cNvPr id="22" name="ZoneTexte 21">
                <a:extLst>
                  <a:ext uri="{FF2B5EF4-FFF2-40B4-BE49-F238E27FC236}">
                    <a16:creationId xmlns:a16="http://schemas.microsoft.com/office/drawing/2014/main" id="{2741378A-8CB3-4081-8FB6-BE1D855257A7}"/>
                  </a:ext>
                </a:extLst>
              </p:cNvPr>
              <p:cNvSpPr txBox="1"/>
              <p:nvPr/>
            </p:nvSpPr>
            <p:spPr>
              <a:xfrm>
                <a:off x="202228" y="7312390"/>
                <a:ext cx="1815831" cy="6409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700" b="1" dirty="0">
                    <a:latin typeface="Marianne" panose="02000000000000000000" pitchFamily="50" charset="0"/>
                  </a:rPr>
                  <a:t>COMPETENCES PROFESSIONNELLES VISÉES</a:t>
                </a:r>
              </a:p>
            </p:txBody>
          </p:sp>
        </p:grp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0BD76D74-652F-4CAE-BDB2-A2EB85804C4E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373139" y="6521900"/>
              <a:ext cx="1412407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350" marR="5080">
                <a:lnSpc>
                  <a:spcPct val="100000"/>
                </a:lnSpc>
              </a:pPr>
              <a:r>
                <a:rPr lang="fr-FR" sz="800" kern="0" spc="-5" dirty="0">
                  <a:latin typeface="Marianne" panose="02000000000000000000"/>
                  <a:ea typeface="Roboto" panose="02000000000000000000" pitchFamily="2" charset="0"/>
                  <a:cs typeface="Roboto" panose="02000000000000000000" pitchFamily="2" charset="0"/>
                </a:rPr>
                <a:t>Maitriser les connaissances et les compétences  propres à l’EMI</a:t>
              </a:r>
            </a:p>
            <a:p>
              <a:pPr marL="1350" marR="5080">
                <a:lnSpc>
                  <a:spcPct val="100000"/>
                </a:lnSpc>
              </a:pPr>
              <a:endParaRPr lang="fr-FR" sz="800" kern="0" spc="-5" dirty="0">
                <a:latin typeface="Marianne" panose="02000000000000000000"/>
                <a:ea typeface="Roboto" panose="02000000000000000000" pitchFamily="2" charset="0"/>
                <a:cs typeface="Roboto" panose="02000000000000000000" pitchFamily="2" charset="0"/>
              </a:endParaRPr>
            </a:p>
            <a:p>
              <a:pPr marL="1350" marR="5080">
                <a:lnSpc>
                  <a:spcPct val="100000"/>
                </a:lnSpc>
              </a:pPr>
              <a:r>
                <a:rPr lang="fr-FR" sz="800" kern="0" spc="-5" dirty="0">
                  <a:latin typeface="Marianne" panose="02000000000000000000"/>
                  <a:ea typeface="Roboto" panose="02000000000000000000" pitchFamily="2" charset="0"/>
                  <a:cs typeface="Roboto" panose="02000000000000000000" pitchFamily="2" charset="0"/>
                </a:rPr>
                <a:t>Agir en éducateur responsable et selon des principes éthiques</a:t>
              </a:r>
            </a:p>
            <a:p>
              <a:pPr marL="1350" marR="5080">
                <a:lnSpc>
                  <a:spcPct val="100000"/>
                </a:lnSpc>
              </a:pPr>
              <a:endParaRPr lang="fr-FR" sz="800" kern="0" spc="-5" dirty="0">
                <a:latin typeface="Marianne" panose="02000000000000000000"/>
                <a:ea typeface="Roboto" panose="02000000000000000000" pitchFamily="2" charset="0"/>
                <a:cs typeface="Roboto" panose="02000000000000000000" pitchFamily="2" charset="0"/>
              </a:endParaRPr>
            </a:p>
            <a:p>
              <a:pPr marL="1350" marR="5080">
                <a:lnSpc>
                  <a:spcPct val="100000"/>
                </a:lnSpc>
              </a:pPr>
              <a:r>
                <a:rPr lang="fr-FR" sz="800" kern="0" spc="-5" dirty="0">
                  <a:latin typeface="Marianne" panose="02000000000000000000"/>
                  <a:ea typeface="Roboto" panose="02000000000000000000" pitchFamily="2" charset="0"/>
                  <a:cs typeface="Roboto" panose="02000000000000000000" pitchFamily="2" charset="0"/>
                </a:rPr>
                <a:t>Construire, mettre en œuvre et animer des situations d’apprentissage</a:t>
              </a:r>
            </a:p>
            <a:p>
              <a:pPr marL="1350" marR="5080">
                <a:lnSpc>
                  <a:spcPct val="100000"/>
                </a:lnSpc>
              </a:pPr>
              <a:endParaRPr lang="fr-FR" sz="800" kern="0" spc="-5" dirty="0">
                <a:latin typeface="Marianne" panose="02000000000000000000"/>
                <a:ea typeface="Roboto" panose="02000000000000000000" pitchFamily="2" charset="0"/>
                <a:cs typeface="Roboto" panose="02000000000000000000" pitchFamily="2" charset="0"/>
              </a:endParaRPr>
            </a:p>
            <a:p>
              <a:pPr marL="1350" marR="5080">
                <a:lnSpc>
                  <a:spcPct val="100000"/>
                </a:lnSpc>
              </a:pPr>
              <a:r>
                <a:rPr lang="fr-FR" sz="800" kern="0" spc="-5" dirty="0">
                  <a:latin typeface="Marianne" panose="02000000000000000000"/>
                  <a:ea typeface="Roboto" panose="02000000000000000000" pitchFamily="2" charset="0"/>
                  <a:cs typeface="Roboto" panose="02000000000000000000" pitchFamily="2" charset="0"/>
                </a:rPr>
                <a:t>Coopérer avec les partenaires de l'école.</a:t>
              </a:r>
            </a:p>
            <a:p>
              <a:pPr marL="1350" marR="5080">
                <a:lnSpc>
                  <a:spcPct val="100000"/>
                </a:lnSpc>
              </a:pPr>
              <a:endParaRPr lang="fr-FR" sz="800" kern="0" spc="-5" dirty="0">
                <a:latin typeface="Marianne" panose="02000000000000000000"/>
                <a:ea typeface="Roboto" panose="02000000000000000000" pitchFamily="2" charset="0"/>
                <a:cs typeface="Roboto" panose="02000000000000000000" pitchFamily="2" charset="0"/>
              </a:endParaRPr>
            </a:p>
            <a:p>
              <a:pPr marL="1350" marR="5080">
                <a:lnSpc>
                  <a:spcPct val="100000"/>
                </a:lnSpc>
              </a:pPr>
              <a:r>
                <a:rPr lang="fr-FR" sz="800" kern="0" spc="-5" dirty="0">
                  <a:latin typeface="Marianne" panose="02000000000000000000"/>
                  <a:ea typeface="Roboto" panose="02000000000000000000" pitchFamily="2" charset="0"/>
                  <a:cs typeface="Roboto" panose="02000000000000000000" pitchFamily="2" charset="0"/>
                </a:rPr>
                <a:t>Contribuer à l'ouverture de l'établissement scolaire sur l'environnement éducatif, culturel et professionnel, local et régional, national, européen et international.</a:t>
              </a:r>
            </a:p>
          </p:txBody>
        </p:sp>
      </p:grpSp>
      <p:pic>
        <p:nvPicPr>
          <p:cNvPr id="25" name="Image 24">
            <a:extLst>
              <a:ext uri="{FF2B5EF4-FFF2-40B4-BE49-F238E27FC236}">
                <a16:creationId xmlns:a16="http://schemas.microsoft.com/office/drawing/2014/main" id="{9FFFBFAD-CDC7-4A81-861E-3EF195451C93}"/>
              </a:ext>
            </a:extLst>
          </p:cNvPr>
          <p:cNvPicPr>
            <a:picLocks/>
          </p:cNvPicPr>
          <p:nvPr/>
        </p:nvPicPr>
        <p:blipFill>
          <a:blip r:embed="rId5" cstate="print">
            <a:duotone>
              <a:prstClr val="black"/>
              <a:srgbClr val="008CBA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3191" y="8093104"/>
            <a:ext cx="432000" cy="432000"/>
          </a:xfrm>
          <a:prstGeom prst="rect">
            <a:avLst/>
          </a:prstGeom>
        </p:spPr>
      </p:pic>
      <p:sp>
        <p:nvSpPr>
          <p:cNvPr id="26" name="ZoneTexte 25">
            <a:extLst>
              <a:ext uri="{FF2B5EF4-FFF2-40B4-BE49-F238E27FC236}">
                <a16:creationId xmlns:a16="http://schemas.microsoft.com/office/drawing/2014/main" id="{F2C85798-C21B-431D-9511-9949D7560D49}"/>
              </a:ext>
            </a:extLst>
          </p:cNvPr>
          <p:cNvSpPr txBox="1"/>
          <p:nvPr/>
        </p:nvSpPr>
        <p:spPr>
          <a:xfrm>
            <a:off x="2800371" y="8203662"/>
            <a:ext cx="2310499" cy="316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58" b="1" dirty="0">
                <a:latin typeface="Marianne" panose="02000000000000000000" pitchFamily="50" charset="0"/>
                <a:ea typeface="Roboto" panose="02000000000000000000" pitchFamily="2" charset="0"/>
                <a:cs typeface="Roboto" panose="02000000000000000000" pitchFamily="2" charset="0"/>
              </a:rPr>
              <a:t>POUR EN SAVOIR PLUS</a:t>
            </a:r>
            <a:r>
              <a:rPr lang="fr-FR" sz="1458" dirty="0">
                <a:latin typeface="Marianne" panose="02000000000000000000" pitchFamily="50" charset="0"/>
              </a:rPr>
              <a:t> 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53CE3FF4-68D7-438D-975F-82B1B046556C}"/>
              </a:ext>
            </a:extLst>
          </p:cNvPr>
          <p:cNvSpPr txBox="1"/>
          <p:nvPr/>
        </p:nvSpPr>
        <p:spPr>
          <a:xfrm>
            <a:off x="1975210" y="2974468"/>
            <a:ext cx="4780909" cy="5048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80" b="1" dirty="0">
                <a:solidFill>
                  <a:srgbClr val="008CBA"/>
                </a:solidFill>
                <a:latin typeface="Marianne" panose="02000000000000000000"/>
                <a:ea typeface="Tahoma" panose="020B0604030504040204" pitchFamily="34" charset="0"/>
                <a:cs typeface="Tahoma" panose="020B0604030504040204" pitchFamily="34" charset="0"/>
              </a:rPr>
              <a:t>FORMATION SERVANT A LA MISE EN ŒUVRE D’UN PROJET DANS UN ETABLISSEMENT : </a:t>
            </a:r>
          </a:p>
          <a:p>
            <a:pPr algn="just"/>
            <a:endParaRPr lang="fr-FR" sz="1000" dirty="0">
              <a:latin typeface="Marianne" panose="02000000000000000000"/>
            </a:endParaRPr>
          </a:p>
          <a:p>
            <a:pPr algn="just"/>
            <a:r>
              <a:rPr lang="fr-FR" sz="1000" dirty="0">
                <a:latin typeface="Marianne" panose="02000000000000000000"/>
              </a:rPr>
              <a:t>Accompagnement d’une équipe sur une thématique précise, en lien avec les besoins spécifiques de l’établissement, choisie parmi les propositions suivantes :</a:t>
            </a:r>
          </a:p>
          <a:p>
            <a:pPr algn="just">
              <a:spcAft>
                <a:spcPts val="91"/>
              </a:spcAft>
            </a:pPr>
            <a:endParaRPr lang="fr-FR" sz="1003" dirty="0">
              <a:latin typeface="Marianne" panose="02000000000000000000" pitchFamily="50" charset="0"/>
            </a:endParaRPr>
          </a:p>
          <a:p>
            <a:pPr algn="just">
              <a:spcAft>
                <a:spcPts val="600"/>
              </a:spcAft>
            </a:pPr>
            <a:r>
              <a:rPr lang="fr-FR" sz="1280" b="1" dirty="0">
                <a:solidFill>
                  <a:srgbClr val="008CBA"/>
                </a:solidFill>
                <a:latin typeface="Marianne" panose="02000000000000000000"/>
                <a:ea typeface="Tahoma" panose="020B0604030504040204" pitchFamily="34" charset="0"/>
                <a:cs typeface="Tahoma" panose="020B0604030504040204" pitchFamily="34" charset="0"/>
              </a:rPr>
              <a:t>THÉMATIQUES PROPOSÉES : </a:t>
            </a:r>
            <a:endParaRPr lang="fr-FR" sz="1000" dirty="0">
              <a:latin typeface="Marianne" panose="02000000000000000000"/>
            </a:endParaRPr>
          </a:p>
          <a:p>
            <a:pPr marL="171450" indent="-171450" algn="just">
              <a:spcAft>
                <a:spcPts val="600"/>
              </a:spcAft>
              <a:buFontTx/>
              <a:buChar char="-"/>
            </a:pPr>
            <a:r>
              <a:rPr lang="fr-FR" sz="1000" dirty="0">
                <a:latin typeface="Marianne" panose="02000000000000000000"/>
              </a:rPr>
              <a:t>Réseaux sociaux numériques : connaissances,  usages pédagogiques, droits et responsabilités, parentalité numérique (deux niveaux)</a:t>
            </a:r>
          </a:p>
          <a:p>
            <a:pPr marL="171450" indent="-171450" algn="just">
              <a:spcAft>
                <a:spcPts val="600"/>
              </a:spcAft>
              <a:buFontTx/>
              <a:buChar char="-"/>
            </a:pPr>
            <a:r>
              <a:rPr lang="fr-FR" sz="1000" dirty="0">
                <a:latin typeface="Marianne" panose="02000000000000000000"/>
              </a:rPr>
              <a:t>Mise en place d’un média scolaire</a:t>
            </a:r>
          </a:p>
          <a:p>
            <a:pPr marL="171450" indent="-171450" algn="just">
              <a:spcAft>
                <a:spcPts val="600"/>
              </a:spcAft>
              <a:buFontTx/>
              <a:buChar char="-"/>
            </a:pPr>
            <a:r>
              <a:rPr lang="fr-FR" sz="1000" dirty="0">
                <a:latin typeface="Marianne" panose="02000000000000000000"/>
              </a:rPr>
              <a:t>Webradios (deux niveaux)</a:t>
            </a:r>
          </a:p>
          <a:p>
            <a:pPr marL="171450" indent="-171450" algn="just">
              <a:spcAft>
                <a:spcPts val="600"/>
              </a:spcAft>
              <a:buFontTx/>
              <a:buChar char="-"/>
            </a:pPr>
            <a:r>
              <a:rPr lang="fr-FR" sz="1000" dirty="0">
                <a:latin typeface="Marianne" panose="02000000000000000000"/>
              </a:rPr>
              <a:t>WebTV (deux niveaux)</a:t>
            </a:r>
          </a:p>
          <a:p>
            <a:pPr marL="171450" indent="-171450" algn="just">
              <a:spcAft>
                <a:spcPts val="600"/>
              </a:spcAft>
              <a:buFontTx/>
              <a:buChar char="-"/>
            </a:pPr>
            <a:r>
              <a:rPr lang="fr-FR" sz="1000" dirty="0">
                <a:latin typeface="Marianne" panose="02000000000000000000"/>
              </a:rPr>
              <a:t>Construction de l’information en lien avec l’EDD-SI (uniquement pour les collèges intégrés au projet IMAJE-74)</a:t>
            </a:r>
            <a:endParaRPr lang="fr-FR" sz="1003" dirty="0">
              <a:solidFill>
                <a:srgbClr val="008CBA"/>
              </a:solidFill>
              <a:latin typeface="Marianne" panose="02000000000000000000" pitchFamily="50" charset="0"/>
            </a:endParaRPr>
          </a:p>
          <a:p>
            <a:pPr algn="just"/>
            <a:r>
              <a:rPr lang="fr-FR" sz="1280" b="1" dirty="0">
                <a:solidFill>
                  <a:srgbClr val="008CBA"/>
                </a:solidFill>
                <a:latin typeface="Marianne" panose="02000000000000000000"/>
                <a:ea typeface="Tahoma" panose="020B0604030504040204" pitchFamily="34" charset="0"/>
                <a:cs typeface="Tahoma" panose="020B0604030504040204" pitchFamily="34" charset="0"/>
              </a:rPr>
              <a:t>COMPÉTENCES TRAVAILLÉES ET MOBILISÉES :</a:t>
            </a:r>
          </a:p>
          <a:p>
            <a:pPr algn="just"/>
            <a:endParaRPr lang="fr-FR" sz="1000" dirty="0">
              <a:latin typeface="Marianne" panose="02000000000000000000"/>
            </a:endParaRPr>
          </a:p>
          <a:p>
            <a:pPr algn="just"/>
            <a:r>
              <a:rPr lang="fr-FR" sz="1000" dirty="0">
                <a:latin typeface="Marianne" panose="02000000000000000000"/>
              </a:rPr>
              <a:t>Identifier et analyser les médias et leurs enjeux sociaux, culturels, politiques et économiques ;</a:t>
            </a:r>
          </a:p>
          <a:p>
            <a:pPr algn="just"/>
            <a:r>
              <a:rPr lang="fr-FR" sz="1000" dirty="0">
                <a:latin typeface="Marianne" panose="02000000000000000000"/>
              </a:rPr>
              <a:t>Accompagner la production et la diffusion d’un média d’information et/ou d’expression des élèves ;</a:t>
            </a:r>
          </a:p>
          <a:p>
            <a:pPr algn="just"/>
            <a:r>
              <a:rPr lang="fr-FR" sz="1000" dirty="0">
                <a:latin typeface="Marianne" panose="02000000000000000000"/>
              </a:rPr>
              <a:t>Connaitre et exercer ses droits, ses devoirs et ses responsabilités ;</a:t>
            </a:r>
          </a:p>
          <a:p>
            <a:pPr algn="just"/>
            <a:r>
              <a:rPr lang="fr-FR" sz="1000" dirty="0">
                <a:latin typeface="Marianne" panose="02000000000000000000"/>
              </a:rPr>
              <a:t>Questionner les enjeux de citoyenneté liés à l’information ;</a:t>
            </a:r>
          </a:p>
          <a:p>
            <a:pPr algn="just"/>
            <a:r>
              <a:rPr lang="fr-FR" sz="1000" dirty="0">
                <a:latin typeface="Marianne" panose="02000000000000000000"/>
              </a:rPr>
              <a:t>Mettre en œuvre de façon transversale des pédagogies et des stratégies d’apprentissage en EMI ; </a:t>
            </a:r>
          </a:p>
          <a:p>
            <a:pPr algn="just"/>
            <a:r>
              <a:rPr lang="fr-FR" sz="1000" dirty="0">
                <a:latin typeface="Marianne" panose="02000000000000000000"/>
              </a:rPr>
              <a:t>Savoir construire et mettre en œuvre une séquence / un projet en EMI en lien avec les programmes d’EMC.</a:t>
            </a:r>
          </a:p>
          <a:p>
            <a:pPr algn="just"/>
            <a:r>
              <a:rPr lang="fr-FR" sz="1000" dirty="0">
                <a:latin typeface="Marianne" panose="02000000000000000000"/>
              </a:rPr>
              <a:t>Maitriser tous les aspects techniques et les apports pédagogiques nécessaires  (webradio /</a:t>
            </a:r>
            <a:r>
              <a:rPr lang="fr-FR" sz="1000" dirty="0" err="1">
                <a:latin typeface="Marianne" panose="02000000000000000000"/>
              </a:rPr>
              <a:t>webTV</a:t>
            </a:r>
            <a:r>
              <a:rPr lang="fr-FR" sz="1000" dirty="0">
                <a:latin typeface="Marianne" panose="02000000000000000000"/>
              </a:rPr>
              <a:t>)</a:t>
            </a:r>
          </a:p>
        </p:txBody>
      </p:sp>
      <p:pic>
        <p:nvPicPr>
          <p:cNvPr id="29" name="docshape5">
            <a:extLst>
              <a:ext uri="{FF2B5EF4-FFF2-40B4-BE49-F238E27FC236}">
                <a16:creationId xmlns:a16="http://schemas.microsoft.com/office/drawing/2014/main" id="{C1882F33-A9F7-490E-8BF3-E798FEEB16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duotone>
              <a:prstClr val="black"/>
              <a:srgbClr val="008CBA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5210" y="2503343"/>
            <a:ext cx="415161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" name="ZoneTexte 29">
            <a:extLst>
              <a:ext uri="{FF2B5EF4-FFF2-40B4-BE49-F238E27FC236}">
                <a16:creationId xmlns:a16="http://schemas.microsoft.com/office/drawing/2014/main" id="{F6D9835D-B6DE-4FCA-8681-19A567964DC9}"/>
              </a:ext>
            </a:extLst>
          </p:cNvPr>
          <p:cNvSpPr txBox="1"/>
          <p:nvPr/>
        </p:nvSpPr>
        <p:spPr>
          <a:xfrm>
            <a:off x="2390371" y="2528680"/>
            <a:ext cx="4312871" cy="316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58" b="1" dirty="0">
                <a:latin typeface="Marianne" panose="02000000000000000000" pitchFamily="50" charset="0"/>
                <a:ea typeface="Roboto" panose="02000000000000000000" pitchFamily="2" charset="0"/>
                <a:cs typeface="Roboto" panose="02000000000000000000" pitchFamily="2" charset="0"/>
              </a:rPr>
              <a:t>OBJECTIFS &amp; CONTENUS DE LA FORMATION</a:t>
            </a:r>
            <a:endParaRPr lang="fr-FR" sz="1458" dirty="0">
              <a:latin typeface="Marianne" panose="02000000000000000000" pitchFamily="50" charset="0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1735AF25-A90B-4EE9-99F5-6496E73CEBA0}"/>
              </a:ext>
            </a:extLst>
          </p:cNvPr>
          <p:cNvSpPr txBox="1"/>
          <p:nvPr/>
        </p:nvSpPr>
        <p:spPr>
          <a:xfrm>
            <a:off x="1975209" y="8595243"/>
            <a:ext cx="4780909" cy="102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17550" algn="l"/>
              </a:tabLst>
            </a:pPr>
            <a:r>
              <a:rPr lang="fr-FR" sz="1280" b="1" u="sng" dirty="0">
                <a:latin typeface="Marianne" panose="02000000000000000000" pitchFamily="50" charset="0"/>
              </a:rPr>
              <a:t>Equipe de pilotage : </a:t>
            </a:r>
            <a:r>
              <a:rPr lang="fr-FR" sz="1400" dirty="0">
                <a:latin typeface="Marianne" panose="02000000000000000000" pitchFamily="50" charset="0"/>
              </a:rPr>
              <a:t>	</a:t>
            </a:r>
          </a:p>
          <a:p>
            <a:pPr>
              <a:tabLst>
                <a:tab pos="717550" algn="l"/>
              </a:tabLst>
            </a:pPr>
            <a:r>
              <a:rPr lang="fr-FR" sz="1280" b="1" u="sng" dirty="0">
                <a:solidFill>
                  <a:srgbClr val="008CBA"/>
                </a:solidFill>
                <a:latin typeface="Marianne" panose="02000000000000000000" pitchFamily="50" charset="0"/>
              </a:rPr>
              <a:t>Séverine VERCELLI:</a:t>
            </a:r>
            <a:r>
              <a:rPr lang="fr-FR" sz="1280" b="1" dirty="0">
                <a:latin typeface="Marianne" panose="02000000000000000000" pitchFamily="50" charset="0"/>
              </a:rPr>
              <a:t> 	</a:t>
            </a:r>
            <a:r>
              <a:rPr lang="fr-FR" sz="1000" dirty="0">
                <a:latin typeface="Marianne" panose="02000000000000000000" pitchFamily="50" charset="0"/>
              </a:rPr>
              <a:t>Référente académique EMI, </a:t>
            </a:r>
          </a:p>
          <a:p>
            <a:pPr>
              <a:tabLst>
                <a:tab pos="717550" algn="l"/>
              </a:tabLst>
            </a:pPr>
            <a:r>
              <a:rPr lang="fr-FR" sz="1000" dirty="0">
                <a:latin typeface="Marianne" panose="02000000000000000000" pitchFamily="50" charset="0"/>
              </a:rPr>
              <a:t>			Coordonnatrice CLEMI Grenoble.</a:t>
            </a:r>
          </a:p>
          <a:p>
            <a:pPr>
              <a:tabLst>
                <a:tab pos="717550" algn="l"/>
              </a:tabLst>
            </a:pPr>
            <a:r>
              <a:rPr lang="fr-FR" sz="1280" b="1" u="sng" dirty="0">
                <a:solidFill>
                  <a:srgbClr val="008CBA"/>
                </a:solidFill>
                <a:latin typeface="Marianne" panose="02000000000000000000" pitchFamily="50" charset="0"/>
              </a:rPr>
              <a:t>Olivier PONSON:</a:t>
            </a:r>
            <a:r>
              <a:rPr lang="fr-FR" sz="1280" b="1" dirty="0">
                <a:latin typeface="Marianne" panose="02000000000000000000" pitchFamily="50" charset="0"/>
              </a:rPr>
              <a:t> </a:t>
            </a:r>
            <a:r>
              <a:rPr lang="fr-FR" sz="1000" b="1" dirty="0">
                <a:latin typeface="Marianne" panose="02000000000000000000" pitchFamily="50" charset="0"/>
              </a:rPr>
              <a:t>	</a:t>
            </a:r>
            <a:r>
              <a:rPr lang="fr-FR" sz="1000" dirty="0">
                <a:latin typeface="Marianne" panose="02000000000000000000" pitchFamily="50" charset="0"/>
              </a:rPr>
              <a:t>Chargé de mission EMI, IAN EMI.</a:t>
            </a:r>
            <a:r>
              <a:rPr lang="fr-FR" sz="1400" dirty="0"/>
              <a:t>	</a:t>
            </a:r>
          </a:p>
          <a:p>
            <a:pPr>
              <a:tabLst>
                <a:tab pos="717550" algn="l"/>
              </a:tabLst>
            </a:pPr>
            <a:endParaRPr lang="fr-FR" sz="1000" dirty="0">
              <a:latin typeface="Marianne" panose="02000000000000000000" pitchFamily="50" charset="0"/>
            </a:endParaRPr>
          </a:p>
        </p:txBody>
      </p:sp>
      <p:pic>
        <p:nvPicPr>
          <p:cNvPr id="31" name="Image 30">
            <a:extLst>
              <a:ext uri="{FF2B5EF4-FFF2-40B4-BE49-F238E27FC236}">
                <a16:creationId xmlns:a16="http://schemas.microsoft.com/office/drawing/2014/main" id="{4D9CE86D-2046-4640-B8F1-4446BECAEE0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75" y="162006"/>
            <a:ext cx="3348000" cy="901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5133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</TotalTime>
  <Words>367</Words>
  <Application>Microsoft Office PowerPoint</Application>
  <PresentationFormat>Format A4 (210 x 297 mm)</PresentationFormat>
  <Paragraphs>45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Marianne</vt:lpstr>
      <vt:lpstr>Marianne ExtraBold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Castagne Patrice</dc:creator>
  <cp:lastModifiedBy>Marie-Louise Bruno-Didier</cp:lastModifiedBy>
  <cp:revision>26</cp:revision>
  <dcterms:created xsi:type="dcterms:W3CDTF">2022-03-29T15:26:20Z</dcterms:created>
  <dcterms:modified xsi:type="dcterms:W3CDTF">2025-05-06T06:43:19Z</dcterms:modified>
</cp:coreProperties>
</file>